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8"/>
  </p:notesMasterIdLst>
  <p:sldIdLst>
    <p:sldId id="258" r:id="rId3"/>
    <p:sldId id="353" r:id="rId4"/>
    <p:sldId id="370" r:id="rId5"/>
    <p:sldId id="394" r:id="rId6"/>
    <p:sldId id="386" r:id="rId7"/>
    <p:sldId id="388" r:id="rId8"/>
    <p:sldId id="423" r:id="rId9"/>
    <p:sldId id="422" r:id="rId10"/>
    <p:sldId id="391" r:id="rId11"/>
    <p:sldId id="400" r:id="rId12"/>
    <p:sldId id="399" r:id="rId13"/>
    <p:sldId id="402" r:id="rId14"/>
    <p:sldId id="328" r:id="rId15"/>
    <p:sldId id="403" r:id="rId16"/>
    <p:sldId id="410" r:id="rId17"/>
    <p:sldId id="411" r:id="rId18"/>
    <p:sldId id="412" r:id="rId19"/>
    <p:sldId id="413" r:id="rId20"/>
    <p:sldId id="414" r:id="rId21"/>
    <p:sldId id="393" r:id="rId22"/>
    <p:sldId id="419" r:id="rId23"/>
    <p:sldId id="415" r:id="rId24"/>
    <p:sldId id="417" r:id="rId25"/>
    <p:sldId id="418" r:id="rId26"/>
    <p:sldId id="420" r:id="rId27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0054"/>
    <a:srgbClr val="FBD025"/>
    <a:srgbClr val="23C2BC"/>
    <a:srgbClr val="7A7A7A"/>
    <a:srgbClr val="2C2C2C"/>
    <a:srgbClr val="F0F0F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669" autoAdjust="0"/>
  </p:normalViewPr>
  <p:slideViewPr>
    <p:cSldViewPr>
      <p:cViewPr>
        <p:scale>
          <a:sx n="110" d="100"/>
          <a:sy n="110" d="100"/>
        </p:scale>
        <p:origin x="-896" y="-304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.png>
</file>

<file path=ppt/media/image10.jpeg>
</file>

<file path=ppt/media/image11.jpe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9/14/15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 smtClean="0"/>
              <a:t>As demonstrated by Nobel Laureate Daniel </a:t>
            </a:r>
            <a:r>
              <a:rPr lang="en-US" kern="0" dirty="0" err="1" smtClean="0"/>
              <a:t>Kahneman</a:t>
            </a:r>
            <a:r>
              <a:rPr lang="en-US" kern="0" dirty="0" smtClean="0"/>
              <a:t>, it can be quite difficult to think rationally.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is always</a:t>
            </a:r>
            <a:r>
              <a:rPr lang="en-US" baseline="0" dirty="0" smtClean="0"/>
              <a:t> something to learn – humility helps you to learn from others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05138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17" r:id="rId3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8.emf"/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	</a:t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</a:t>
            </a:r>
            <a:r>
              <a:rPr lang="en-US" sz="6000" dirty="0" smtClean="0"/>
              <a:t>1: </a:t>
            </a:r>
            <a:r>
              <a:rPr lang="en-US" sz="6000" dirty="0" smtClean="0"/>
              <a:t>Intro to Data Science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HOW DATA SCIENTISTS ADD VALUE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028700"/>
            <a:ext cx="8534400" cy="350520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Data mining techniques generally add value by doing one of four things: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arenR"/>
            </a:pPr>
            <a:r>
              <a:rPr lang="en-US" dirty="0" smtClean="0"/>
              <a:t>Predicting the bad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 smtClean="0"/>
              <a:t>Identifying </a:t>
            </a:r>
            <a:r>
              <a:rPr lang="en-US" dirty="0"/>
              <a:t>the good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/>
              <a:t>Automating existing </a:t>
            </a:r>
            <a:r>
              <a:rPr lang="en-US" dirty="0" smtClean="0"/>
              <a:t>processes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Data scientists can be found within many fields: let’s look at some additional examples to motivate this course.</a:t>
            </a:r>
          </a:p>
        </p:txBody>
      </p:sp>
      <p:sp>
        <p:nvSpPr>
          <p:cNvPr id="7" name="Rectangle 6"/>
          <p:cNvSpPr/>
          <p:nvPr/>
        </p:nvSpPr>
        <p:spPr>
          <a:xfrm>
            <a:off x="414337" y="4762500"/>
            <a:ext cx="7537107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100" b="1" dirty="0" smtClean="0"/>
              <a:t>Source:  </a:t>
            </a:r>
            <a:r>
              <a:rPr lang="en-US" sz="1100" dirty="0" smtClean="0"/>
              <a:t>https</a:t>
            </a:r>
            <a:r>
              <a:rPr lang="en-US" sz="1100" dirty="0"/>
              <a:t>://www.youtube.com/watch?v=fPzmnRj671Y</a:t>
            </a:r>
          </a:p>
        </p:txBody>
      </p:sp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7772400" cy="4572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#1: Predicting Neonatal Infection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6736" y="3086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algn="l" eaLnBrk="0" hangingPunct="0">
              <a:buSzPct val="69000"/>
            </a:pPr>
            <a:r>
              <a:rPr lang="en-US" sz="2000" b="1" kern="0" dirty="0"/>
              <a:t>Data: </a:t>
            </a:r>
            <a:r>
              <a:rPr lang="en-US" sz="2000" kern="0" dirty="0"/>
              <a:t>16 vital signs such as heart rate, respiration rate, blood pressure, etc…</a:t>
            </a:r>
          </a:p>
          <a:p>
            <a:pPr algn="l" eaLnBrk="0" hangingPunct="0">
              <a:buSzPct val="69000"/>
              <a:buFont typeface="Lucida Grande"/>
              <a:buNone/>
            </a:pPr>
            <a:endParaRPr lang="en-US" sz="2000" b="1" kern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eaLnBrk="0" hangingPunct="0">
              <a:buSzPct val="69000"/>
              <a:buFont typeface="Lucida Grande"/>
              <a:buNone/>
            </a:pPr>
            <a:r>
              <a:rPr lang="en-US" sz="2000" b="1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Impact</a:t>
            </a:r>
            <a:r>
              <a:rPr lang="en-US" sz="2000" b="1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 </a:t>
            </a:r>
            <a:r>
              <a:rPr lang="en-US" sz="2000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able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predict the onset of infection 24 hours before the traditional symptoms of infection appear</a:t>
            </a:r>
          </a:p>
        </p:txBody>
      </p:sp>
      <p:sp>
        <p:nvSpPr>
          <p:cNvPr id="5" name="Rectangle 4"/>
          <p:cNvSpPr/>
          <p:nvPr/>
        </p:nvSpPr>
        <p:spPr>
          <a:xfrm>
            <a:off x="490537" y="4788058"/>
            <a:ext cx="71654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dirty="0" smtClean="0"/>
              <a:t>Image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www.babycaretips4u.com/wp-content/uploads/2014/03/premature-baby.jpg</a:t>
            </a:r>
          </a:p>
          <a:p>
            <a:pPr algn="l"/>
            <a:r>
              <a:rPr lang="en-US" sz="1000" b="1" dirty="0" smtClean="0"/>
              <a:t>Case Study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www.amazon.com/Big-Data-Revolution-Transform-Think/dp/0544002695</a:t>
            </a:r>
            <a:endParaRPr lang="en-US" sz="1000" dirty="0"/>
          </a:p>
        </p:txBody>
      </p:sp>
      <p:pic>
        <p:nvPicPr>
          <p:cNvPr id="3078" name="Picture 6" descr="http://www.babycaretips4u.com/wp-content/uploads/2014/03/premature-bab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04" y="1181100"/>
            <a:ext cx="2433133" cy="178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ubtitle 2"/>
          <p:cNvSpPr txBox="1">
            <a:spLocks/>
          </p:cNvSpPr>
          <p:nvPr/>
        </p:nvSpPr>
        <p:spPr bwMode="auto">
          <a:xfrm>
            <a:off x="566736" y="1104901"/>
            <a:ext cx="587266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Children born prematurely are at high risk of developing infections, many of which are not detected until after the baby is sick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Detect subtle patterns in the data that predicts infection before it occurs</a:t>
            </a:r>
          </a:p>
        </p:txBody>
      </p:sp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#2: Automating Government Paper-Pushing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66736" y="3848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buFont typeface="Lucida Grande"/>
              <a:buNone/>
            </a:pPr>
            <a:r>
              <a:rPr lang="en-US" sz="2000" b="1" kern="0" dirty="0"/>
              <a:t>Impact: </a:t>
            </a:r>
            <a:r>
              <a:rPr lang="en-US" sz="2000" kern="0" dirty="0" smtClean="0"/>
              <a:t>Able to fully automate 20% of the simplest claims. Rating accuracy of the algorithm is higher than the average claims examiner.</a:t>
            </a:r>
            <a:endParaRPr lang="en-US" sz="2000" kern="0" dirty="0"/>
          </a:p>
        </p:txBody>
      </p:sp>
      <p:pic>
        <p:nvPicPr>
          <p:cNvPr id="6148" name="Picture 4" descr="http://honda.house.gov/sites/honda.house.gov/files/wysiwyg_uploaded/SSA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745" y="1257300"/>
            <a:ext cx="1782532" cy="178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14637" y="4762500"/>
            <a:ext cx="91199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000" b="1" dirty="0" smtClean="0"/>
              <a:t>Case Study: </a:t>
            </a:r>
            <a:r>
              <a:rPr lang="en-US" sz="1000" dirty="0" smtClean="0"/>
              <a:t>http</a:t>
            </a:r>
            <a:r>
              <a:rPr lang="en-US" sz="1000" dirty="0"/>
              <a:t>://</a:t>
            </a:r>
            <a:r>
              <a:rPr lang="en-US" sz="1000" dirty="0" smtClean="0"/>
              <a:t>datamininglab.com/images/case-studies/ERI_Text_Mining_SSA_Claims_for_Disability_Approval.pdf</a:t>
            </a:r>
            <a:endParaRPr lang="en-US" sz="1000" dirty="0"/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566737" y="1104901"/>
            <a:ext cx="60960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Processing disability claims at the Social Security Administration is a time-intensive process, with many claims taking over 2 years to adjudicate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Automate the approval of a subset of the “simplest” disability claims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Data: </a:t>
            </a:r>
            <a:r>
              <a:rPr lang="en-US" kern="0" dirty="0" smtClean="0"/>
              <a:t>Free text in the claims form</a:t>
            </a:r>
          </a:p>
        </p:txBody>
      </p:sp>
    </p:spTree>
    <p:extLst>
      <p:ext uri="{BB962C8B-B14F-4D97-AF65-F5344CB8AC3E}">
        <p14:creationId xmlns:p14="http://schemas.microsoft.com/office/powerpoint/2010/main" val="37907429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81099"/>
            <a:ext cx="8167852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0.	Define the problem / question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I. 	Identify </a:t>
            </a:r>
            <a:r>
              <a:rPr lang="en-US" sz="2400" b="1" dirty="0"/>
              <a:t>and collect </a:t>
            </a:r>
            <a:r>
              <a:rPr lang="en-US" sz="2400" b="1" dirty="0" smtClean="0"/>
              <a:t>data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II. 	Explore and prepare data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III. 	Build and evaluate model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IV. 	Communicate </a:t>
            </a:r>
            <a:r>
              <a:rPr lang="en-US" sz="24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552855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0. Define the </a:t>
            </a:r>
            <a:br>
              <a:rPr lang="en-US" sz="7500" dirty="0" smtClean="0"/>
            </a:br>
            <a:r>
              <a:rPr lang="en-US" sz="7500" dirty="0" smtClean="0"/>
              <a:t>Problem / </a:t>
            </a:r>
            <a:br>
              <a:rPr lang="en-US" sz="7500" dirty="0" smtClean="0"/>
            </a:br>
            <a:r>
              <a:rPr lang="en-US" sz="7500" dirty="0" smtClean="0"/>
              <a:t>Question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infection before it occurs?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claim approval from the start of the process?</a:t>
            </a:r>
          </a:p>
        </p:txBody>
      </p:sp>
    </p:spTree>
    <p:extLst>
      <p:ext uri="{BB962C8B-B14F-4D97-AF65-F5344CB8AC3E}">
        <p14:creationId xmlns:p14="http://schemas.microsoft.com/office/powerpoint/2010/main" val="24892950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IDENTIFY AND </a:t>
            </a:r>
            <a:br>
              <a:rPr lang="en-US" sz="7500" dirty="0" smtClean="0"/>
            </a:br>
            <a:r>
              <a:rPr lang="en-US" sz="7500" dirty="0" smtClean="0"/>
              <a:t>COLLECT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Vital Areas: Heart Rate, Blood Pressure, etc…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Want to collect all data on the claim form (mostly free text)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EXPLORE AND </a:t>
            </a:r>
            <a:br>
              <a:rPr lang="en-US" sz="7500" dirty="0" smtClean="0"/>
            </a:br>
            <a:r>
              <a:rPr lang="en-US" sz="7500" dirty="0" smtClean="0"/>
              <a:t>PREPARE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Aggregate data at the minute level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Cluster like words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BUILD AND</a:t>
            </a:r>
            <a:br>
              <a:rPr lang="en-US" sz="7500" dirty="0" smtClean="0"/>
            </a:br>
            <a:r>
              <a:rPr lang="en-US" sz="7500" dirty="0" smtClean="0"/>
              <a:t>EVALUATE Models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Compare Decision Tree with Logistic Regression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Start with Naïve Bayes Classifier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COMMUNICATE </a:t>
            </a:r>
            <a:br>
              <a:rPr lang="en-US" sz="7500" dirty="0" smtClean="0"/>
            </a:br>
            <a:r>
              <a:rPr lang="en-US" sz="7500" dirty="0" smtClean="0"/>
              <a:t>RESULTS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19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custom dashboard for doctors and nurses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 report and dashboard proof of concept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whAT Is A Data Scientist?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 How Data Scientists Add Value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the Data SCIENCE Workflow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 Qualities of a good Data Scientist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AGENDA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 smtClean="0"/>
              <a:t>III. Qualities of a good data scientist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8108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21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387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/>
              <a:t>Asks Rational </a:t>
            </a:r>
            <a:r>
              <a:rPr lang="en-US" sz="7200" dirty="0" smtClean="0"/>
              <a:t>Questions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160281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22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524139" cy="372275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7200" dirty="0" smtClean="0"/>
              <a:t>Understands </a:t>
            </a:r>
            <a:br>
              <a:rPr lang="en-US" sz="7200" dirty="0" smtClean="0"/>
            </a:br>
            <a:r>
              <a:rPr lang="en-US" sz="7200" dirty="0" smtClean="0"/>
              <a:t>the pros &amp; cons </a:t>
            </a:r>
            <a:br>
              <a:rPr lang="en-US" sz="7200" dirty="0" smtClean="0"/>
            </a:br>
            <a:r>
              <a:rPr lang="en-US" sz="7200" dirty="0" smtClean="0"/>
              <a:t>of different techniques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126224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23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58571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5400" dirty="0"/>
              <a:t>STATISTICIANS, LIKE ARTISTS, have the bad habit of falling in love with their models</a:t>
            </a:r>
            <a:br>
              <a:rPr lang="en-US" sz="5400" dirty="0"/>
            </a:br>
            <a:r>
              <a:rPr lang="en-US" sz="5400" dirty="0"/>
              <a:t>- George Box</a:t>
            </a:r>
          </a:p>
        </p:txBody>
      </p:sp>
      <p:pic>
        <p:nvPicPr>
          <p:cNvPr id="7" name="Picture 8" descr="http://upload.wikimedia.org/wikipedia/commons/a/a2/GeorgeEPBox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0" t="4237" r="6881" b="4750"/>
          <a:stretch/>
        </p:blipFill>
        <p:spPr bwMode="auto">
          <a:xfrm>
            <a:off x="6298797" y="1094130"/>
            <a:ext cx="2649940" cy="389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283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066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Communicates </a:t>
            </a:r>
            <a:br>
              <a:rPr lang="en-US" sz="7200" dirty="0" smtClean="0"/>
            </a:br>
            <a:r>
              <a:rPr lang="en-US" sz="7200" dirty="0" smtClean="0"/>
              <a:t>Clearly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7402067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768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Retains </a:t>
            </a:r>
            <a:br>
              <a:rPr lang="en-US" sz="7200" dirty="0" smtClean="0"/>
            </a:br>
            <a:r>
              <a:rPr lang="en-US" sz="7200" dirty="0" smtClean="0"/>
              <a:t>Intellectual </a:t>
            </a:r>
            <a:br>
              <a:rPr lang="en-US" sz="7200" dirty="0" smtClean="0"/>
            </a:br>
            <a:r>
              <a:rPr lang="en-US" sz="7200" dirty="0" smtClean="0"/>
              <a:t>Humility</a:t>
            </a:r>
            <a:endParaRPr lang="en-US" sz="7200" dirty="0"/>
          </a:p>
        </p:txBody>
      </p:sp>
      <p:sp>
        <p:nvSpPr>
          <p:cNvPr id="7" name="Oval 6"/>
          <p:cNvSpPr/>
          <p:nvPr/>
        </p:nvSpPr>
        <p:spPr bwMode="auto">
          <a:xfrm>
            <a:off x="4452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4803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9" name="Oval 8"/>
          <p:cNvSpPr/>
          <p:nvPr/>
        </p:nvSpPr>
        <p:spPr bwMode="auto">
          <a:xfrm>
            <a:off x="5188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4734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6564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6915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7300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6908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5513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5864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6248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5819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6538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0</a:t>
            </a:r>
            <a:r>
              <a:rPr lang="en-US" sz="6600" dirty="0" smtClean="0"/>
              <a:t>. whAT is A Data Scientist?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What Is </a:t>
            </a:r>
            <a:br>
              <a:rPr lang="en-US" sz="7500" dirty="0" smtClean="0"/>
            </a:br>
            <a:r>
              <a:rPr lang="en-US" sz="7500" dirty="0" smtClean="0"/>
              <a:t>your </a:t>
            </a:r>
            <a:br>
              <a:rPr lang="en-US" sz="7500" dirty="0" smtClean="0"/>
            </a:br>
            <a:r>
              <a:rPr lang="en-US" sz="7500" dirty="0" smtClean="0"/>
              <a:t>definition?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8548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2" t="16552" r="30793" b="50000"/>
          <a:stretch/>
        </p:blipFill>
        <p:spPr bwMode="auto">
          <a:xfrm>
            <a:off x="1404937" y="1485900"/>
            <a:ext cx="6664753" cy="333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23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16184" r="31310" b="43540"/>
          <a:stretch/>
        </p:blipFill>
        <p:spPr bwMode="auto">
          <a:xfrm>
            <a:off x="1633537" y="1333500"/>
            <a:ext cx="5896303" cy="345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5021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8618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 bwMode="auto">
          <a:xfrm>
            <a:off x="6129337" y="1032162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Wide variance in terms of skillsets: many job descriptions are more appropriate for a team of data scientists</a:t>
            </a: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I</a:t>
            </a:r>
            <a:r>
              <a:rPr lang="en-US" sz="6600" dirty="0" smtClean="0"/>
              <a:t>. How Data Scientists Add Value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8866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9406</TotalTime>
  <Pages>0</Pages>
  <Words>669</Words>
  <Characters>0</Characters>
  <Application>Microsoft Macintosh PowerPoint</Application>
  <PresentationFormat>Custom</PresentationFormat>
  <Lines>0</Lines>
  <Paragraphs>158</Paragraphs>
  <Slides>25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GA_Instructor_Template_Deck</vt:lpstr>
      <vt:lpstr>Agenda</vt:lpstr>
      <vt:lpstr>  DATA SCIENCE Class 1: Intro to Data Science</vt:lpstr>
      <vt:lpstr> 0.   whAT Is A Data Scientist? I.    How Data Scientists Add Value II.   the Data SCIENCE Workflow III.  Qualities of a good Data Scientist</vt:lpstr>
      <vt:lpstr>0. whAT is A Data Scientist?</vt:lpstr>
      <vt:lpstr>What Is  your  definition?</vt:lpstr>
      <vt:lpstr>PowerPoint Presentation</vt:lpstr>
      <vt:lpstr>PowerPoint Presentation</vt:lpstr>
      <vt:lpstr>PowerPoint Presentation</vt:lpstr>
      <vt:lpstr>PowerPoint Presentation</vt:lpstr>
      <vt:lpstr>I. How Data Scientists Add Value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0. Define the  Problem /  Question</vt:lpstr>
      <vt:lpstr>I. IDENTIFY AND  COLLECT DATA</vt:lpstr>
      <vt:lpstr>II. EXPLORE AND  PREPARE DATA</vt:lpstr>
      <vt:lpstr>III. BUILD AND EVALUATE Models</vt:lpstr>
      <vt:lpstr>IV. COMMUNICATE  RESULTS</vt:lpstr>
      <vt:lpstr>III. Qualities of a good data scientist</vt:lpstr>
      <vt:lpstr>Asks Rational Questions</vt:lpstr>
      <vt:lpstr>Understands  the pros &amp; cons  of different techniques</vt:lpstr>
      <vt:lpstr>STATISTICIANS, LIKE ARTISTS, have the bad habit of falling in love with their models - George Box</vt:lpstr>
      <vt:lpstr>Communicates  Clearly</vt:lpstr>
      <vt:lpstr>Retains  Intellectual  Humility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Sinan Ozdemir</cp:lastModifiedBy>
  <cp:revision>606</cp:revision>
  <dcterms:modified xsi:type="dcterms:W3CDTF">2015-09-14T21:15:56Z</dcterms:modified>
</cp:coreProperties>
</file>